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1" r:id="rId4"/>
    <p:sldId id="262" r:id="rId5"/>
    <p:sldId id="264" r:id="rId6"/>
    <p:sldId id="265" r:id="rId7"/>
    <p:sldId id="267" r:id="rId8"/>
    <p:sldId id="269" r:id="rId9"/>
    <p:sldId id="268" r:id="rId10"/>
    <p:sldId id="271" r:id="rId11"/>
    <p:sldId id="263" r:id="rId12"/>
    <p:sldId id="272" r:id="rId13"/>
    <p:sldId id="273" r:id="rId14"/>
    <p:sldId id="274" r:id="rId15"/>
    <p:sldId id="276" r:id="rId16"/>
    <p:sldId id="275" r:id="rId17"/>
    <p:sldId id="291" r:id="rId18"/>
    <p:sldId id="292" r:id="rId19"/>
    <p:sldId id="277" r:id="rId20"/>
    <p:sldId id="278" r:id="rId21"/>
    <p:sldId id="279" r:id="rId22"/>
    <p:sldId id="280" r:id="rId23"/>
    <p:sldId id="283" r:id="rId24"/>
    <p:sldId id="285" r:id="rId25"/>
    <p:sldId id="286" r:id="rId26"/>
    <p:sldId id="287" r:id="rId27"/>
    <p:sldId id="288" r:id="rId28"/>
    <p:sldId id="289" r:id="rId29"/>
    <p:sldId id="290" r:id="rId30"/>
    <p:sldId id="293" r:id="rId31"/>
    <p:sldId id="29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F5C8AB-3282-4744-939B-18601F7FFA2E}" v="49" dt="2020-10-26T09:06:04.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26"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10/26/2020</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91ED48-7024-4B56-80BD-A73357F37F1B}"/>
              </a:ext>
            </a:extLst>
          </p:cNvPr>
          <p:cNvPicPr>
            <a:picLocks noChangeAspect="1"/>
          </p:cNvPicPr>
          <p:nvPr/>
        </p:nvPicPr>
        <p:blipFill>
          <a:blip r:embed="rId2"/>
          <a:stretch>
            <a:fillRect/>
          </a:stretch>
        </p:blipFill>
        <p:spPr>
          <a:xfrm>
            <a:off x="3895713" y="1212088"/>
            <a:ext cx="7076661" cy="1630017"/>
          </a:xfrm>
          <a:prstGeom prst="rect">
            <a:avLst/>
          </a:prstGeom>
        </p:spPr>
      </p:pic>
      <p:sp>
        <p:nvSpPr>
          <p:cNvPr id="9" name="TextBox 8">
            <a:extLst>
              <a:ext uri="{FF2B5EF4-FFF2-40B4-BE49-F238E27FC236}">
                <a16:creationId xmlns:a16="http://schemas.microsoft.com/office/drawing/2014/main" id="{AD5313C3-1D69-4A2E-AA3F-6463273A78A7}"/>
              </a:ext>
            </a:extLst>
          </p:cNvPr>
          <p:cNvSpPr txBox="1"/>
          <p:nvPr/>
        </p:nvSpPr>
        <p:spPr>
          <a:xfrm>
            <a:off x="4385266" y="3793342"/>
            <a:ext cx="6097554" cy="646331"/>
          </a:xfrm>
          <a:prstGeom prst="rect">
            <a:avLst/>
          </a:prstGeom>
          <a:noFill/>
        </p:spPr>
        <p:txBody>
          <a:bodyPr wrap="square">
            <a:spAutoFit/>
          </a:bodyPr>
          <a:lstStyle/>
          <a:p>
            <a:r>
              <a:rPr lang="en-NZ" sz="3600" b="1" dirty="0"/>
              <a:t>Theme: Finding Improvement</a:t>
            </a:r>
          </a:p>
        </p:txBody>
      </p:sp>
    </p:spTree>
    <p:extLst>
      <p:ext uri="{BB962C8B-B14F-4D97-AF65-F5344CB8AC3E}">
        <p14:creationId xmlns:p14="http://schemas.microsoft.com/office/powerpoint/2010/main" val="1535032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Solutions</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5FCDF7E-2E56-42E0-A8F1-C2256AA97B0C}"/>
              </a:ext>
            </a:extLst>
          </p:cNvPr>
          <p:cNvSpPr>
            <a:spLocks noGrp="1"/>
          </p:cNvSpPr>
          <p:nvPr>
            <p:ph idx="1"/>
          </p:nvPr>
        </p:nvSpPr>
        <p:spPr>
          <a:xfrm>
            <a:off x="2634143" y="2666999"/>
            <a:ext cx="8868880" cy="3124201"/>
          </a:xfrm>
        </p:spPr>
        <p:txBody>
          <a:bodyPr>
            <a:normAutofit/>
          </a:bodyPr>
          <a:lstStyle/>
          <a:p>
            <a:r>
              <a:rPr lang="en-NZ" sz="3200" dirty="0"/>
              <a:t>Cheaper Land</a:t>
            </a:r>
          </a:p>
          <a:p>
            <a:r>
              <a:rPr lang="en-NZ" sz="3200" dirty="0"/>
              <a:t>Infrastructure Investment</a:t>
            </a:r>
          </a:p>
          <a:p>
            <a:r>
              <a:rPr lang="en-NZ" sz="3200" dirty="0"/>
              <a:t>Cheaper Houses</a:t>
            </a:r>
          </a:p>
        </p:txBody>
      </p:sp>
    </p:spTree>
    <p:extLst>
      <p:ext uri="{BB962C8B-B14F-4D97-AF65-F5344CB8AC3E}">
        <p14:creationId xmlns:p14="http://schemas.microsoft.com/office/powerpoint/2010/main" val="2785673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Focus</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DCF10D90-1651-42ED-B336-68EBC8BBB78E}"/>
              </a:ext>
            </a:extLst>
          </p:cNvPr>
          <p:cNvPicPr>
            <a:picLocks noGrp="1" noChangeAspect="1"/>
          </p:cNvPicPr>
          <p:nvPr>
            <p:ph idx="1"/>
          </p:nvPr>
        </p:nvPicPr>
        <p:blipFill>
          <a:blip r:embed="rId3"/>
          <a:stretch>
            <a:fillRect/>
          </a:stretch>
        </p:blipFill>
        <p:spPr>
          <a:xfrm>
            <a:off x="4646111" y="3429000"/>
            <a:ext cx="3181782" cy="1497663"/>
          </a:xfrm>
          <a:prstGeom prst="rect">
            <a:avLst/>
          </a:prstGeom>
        </p:spPr>
      </p:pic>
    </p:spTree>
    <p:extLst>
      <p:ext uri="{BB962C8B-B14F-4D97-AF65-F5344CB8AC3E}">
        <p14:creationId xmlns:p14="http://schemas.microsoft.com/office/powerpoint/2010/main" val="4174099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36087F4-68BE-422F-8E0E-77A45FEF2606}"/>
              </a:ext>
            </a:extLst>
          </p:cNvPr>
          <p:cNvPicPr>
            <a:picLocks noChangeAspect="1"/>
          </p:cNvPicPr>
          <p:nvPr/>
        </p:nvPicPr>
        <p:blipFill>
          <a:blip r:embed="rId3"/>
          <a:stretch>
            <a:fillRect/>
          </a:stretch>
        </p:blipFill>
        <p:spPr>
          <a:xfrm>
            <a:off x="2637276" y="0"/>
            <a:ext cx="6917447" cy="6858000"/>
          </a:xfrm>
          <a:prstGeom prst="rect">
            <a:avLst/>
          </a:prstGeom>
        </p:spPr>
      </p:pic>
    </p:spTree>
    <p:extLst>
      <p:ext uri="{BB962C8B-B14F-4D97-AF65-F5344CB8AC3E}">
        <p14:creationId xmlns:p14="http://schemas.microsoft.com/office/powerpoint/2010/main" val="1716637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text&#10;&#10;Description automatically generated">
            <a:extLst>
              <a:ext uri="{FF2B5EF4-FFF2-40B4-BE49-F238E27FC236}">
                <a16:creationId xmlns:a16="http://schemas.microsoft.com/office/drawing/2014/main" id="{DA7985EB-7D31-480A-AB6F-78A0C185BE86}"/>
              </a:ext>
            </a:extLst>
          </p:cNvPr>
          <p:cNvPicPr>
            <a:picLocks noChangeAspect="1"/>
          </p:cNvPicPr>
          <p:nvPr/>
        </p:nvPicPr>
        <p:blipFill>
          <a:blip r:embed="rId3"/>
          <a:stretch>
            <a:fillRect/>
          </a:stretch>
        </p:blipFill>
        <p:spPr>
          <a:xfrm>
            <a:off x="2425958" y="896227"/>
            <a:ext cx="7156579" cy="5560647"/>
          </a:xfrm>
          <a:prstGeom prst="rect">
            <a:avLst/>
          </a:prstGeom>
        </p:spPr>
      </p:pic>
    </p:spTree>
    <p:extLst>
      <p:ext uri="{BB962C8B-B14F-4D97-AF65-F5344CB8AC3E}">
        <p14:creationId xmlns:p14="http://schemas.microsoft.com/office/powerpoint/2010/main" val="3178231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graphical user interface&#10;&#10;Description automatically generated">
            <a:extLst>
              <a:ext uri="{FF2B5EF4-FFF2-40B4-BE49-F238E27FC236}">
                <a16:creationId xmlns:a16="http://schemas.microsoft.com/office/drawing/2014/main" id="{BA73DC2E-2440-4B3C-AFDB-D4FF725D3B2F}"/>
              </a:ext>
            </a:extLst>
          </p:cNvPr>
          <p:cNvPicPr>
            <a:picLocks noChangeAspect="1"/>
          </p:cNvPicPr>
          <p:nvPr/>
        </p:nvPicPr>
        <p:blipFill>
          <a:blip r:embed="rId3"/>
          <a:stretch>
            <a:fillRect/>
          </a:stretch>
        </p:blipFill>
        <p:spPr>
          <a:xfrm>
            <a:off x="2322679" y="360614"/>
            <a:ext cx="7343836" cy="6374220"/>
          </a:xfrm>
          <a:prstGeom prst="rect">
            <a:avLst/>
          </a:prstGeom>
        </p:spPr>
      </p:pic>
    </p:spTree>
    <p:extLst>
      <p:ext uri="{BB962C8B-B14F-4D97-AF65-F5344CB8AC3E}">
        <p14:creationId xmlns:p14="http://schemas.microsoft.com/office/powerpoint/2010/main" val="3401572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application&#10;&#10;Description automatically generated">
            <a:extLst>
              <a:ext uri="{FF2B5EF4-FFF2-40B4-BE49-F238E27FC236}">
                <a16:creationId xmlns:a16="http://schemas.microsoft.com/office/drawing/2014/main" id="{1FBDB0EC-8985-4FFD-8843-7CDFCB2ABFEA}"/>
              </a:ext>
            </a:extLst>
          </p:cNvPr>
          <p:cNvPicPr>
            <a:picLocks noChangeAspect="1"/>
          </p:cNvPicPr>
          <p:nvPr/>
        </p:nvPicPr>
        <p:blipFill>
          <a:blip r:embed="rId3"/>
          <a:stretch>
            <a:fillRect/>
          </a:stretch>
        </p:blipFill>
        <p:spPr>
          <a:xfrm>
            <a:off x="2579270" y="1108788"/>
            <a:ext cx="8128418" cy="5677192"/>
          </a:xfrm>
          <a:prstGeom prst="rect">
            <a:avLst/>
          </a:prstGeom>
        </p:spPr>
      </p:pic>
    </p:spTree>
    <p:extLst>
      <p:ext uri="{BB962C8B-B14F-4D97-AF65-F5344CB8AC3E}">
        <p14:creationId xmlns:p14="http://schemas.microsoft.com/office/powerpoint/2010/main" val="440286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E91CBF-0201-46D3-B929-96608B9E7ECE}"/>
              </a:ext>
            </a:extLst>
          </p:cNvPr>
          <p:cNvPicPr>
            <a:picLocks noChangeAspect="1"/>
          </p:cNvPicPr>
          <p:nvPr/>
        </p:nvPicPr>
        <p:blipFill rotWithShape="1">
          <a:blip r:embed="rId3"/>
          <a:srcRect l="-2396" t="9252" r="2432" b="-1496"/>
          <a:stretch/>
        </p:blipFill>
        <p:spPr>
          <a:xfrm>
            <a:off x="2981559" y="360614"/>
            <a:ext cx="6228882" cy="6326155"/>
          </a:xfrm>
          <a:prstGeom prst="rect">
            <a:avLst/>
          </a:prstGeom>
        </p:spPr>
      </p:pic>
    </p:spTree>
    <p:extLst>
      <p:ext uri="{BB962C8B-B14F-4D97-AF65-F5344CB8AC3E}">
        <p14:creationId xmlns:p14="http://schemas.microsoft.com/office/powerpoint/2010/main" val="1400551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8FEE90D2-D3A0-44B5-8361-1307AA79675F}"/>
              </a:ext>
            </a:extLst>
          </p:cNvPr>
          <p:cNvPicPr>
            <a:picLocks noChangeAspect="1"/>
          </p:cNvPicPr>
          <p:nvPr/>
        </p:nvPicPr>
        <p:blipFill rotWithShape="1">
          <a:blip r:embed="rId3"/>
          <a:srcRect t="12381" r="48"/>
          <a:stretch/>
        </p:blipFill>
        <p:spPr>
          <a:xfrm>
            <a:off x="1988902" y="1371600"/>
            <a:ext cx="8016046" cy="4907902"/>
          </a:xfrm>
          <a:prstGeom prst="rect">
            <a:avLst/>
          </a:prstGeom>
        </p:spPr>
      </p:pic>
    </p:spTree>
    <p:extLst>
      <p:ext uri="{BB962C8B-B14F-4D97-AF65-F5344CB8AC3E}">
        <p14:creationId xmlns:p14="http://schemas.microsoft.com/office/powerpoint/2010/main" val="1823021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now, outdoor, person&#10;&#10;Description automatically generated">
            <a:extLst>
              <a:ext uri="{FF2B5EF4-FFF2-40B4-BE49-F238E27FC236}">
                <a16:creationId xmlns:a16="http://schemas.microsoft.com/office/drawing/2014/main" id="{10EAF422-33DD-462F-B771-E1B922150C9C}"/>
              </a:ext>
            </a:extLst>
          </p:cNvPr>
          <p:cNvPicPr>
            <a:picLocks noChangeAspect="1"/>
          </p:cNvPicPr>
          <p:nvPr/>
        </p:nvPicPr>
        <p:blipFill rotWithShape="1">
          <a:blip r:embed="rId3"/>
          <a:srcRect l="-2566" t="11701" r="428" b="407"/>
          <a:stretch/>
        </p:blipFill>
        <p:spPr>
          <a:xfrm>
            <a:off x="1830281" y="1287624"/>
            <a:ext cx="8342194" cy="5013818"/>
          </a:xfrm>
          <a:prstGeom prst="rect">
            <a:avLst/>
          </a:prstGeom>
        </p:spPr>
      </p:pic>
    </p:spTree>
    <p:extLst>
      <p:ext uri="{BB962C8B-B14F-4D97-AF65-F5344CB8AC3E}">
        <p14:creationId xmlns:p14="http://schemas.microsoft.com/office/powerpoint/2010/main" val="759869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Solutions</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5FCDF7E-2E56-42E0-A8F1-C2256AA97B0C}"/>
              </a:ext>
            </a:extLst>
          </p:cNvPr>
          <p:cNvSpPr>
            <a:spLocks noGrp="1"/>
          </p:cNvSpPr>
          <p:nvPr>
            <p:ph idx="1"/>
          </p:nvPr>
        </p:nvSpPr>
        <p:spPr>
          <a:xfrm>
            <a:off x="2374084" y="2625011"/>
            <a:ext cx="8868880" cy="3124201"/>
          </a:xfrm>
        </p:spPr>
        <p:txBody>
          <a:bodyPr>
            <a:normAutofit/>
          </a:bodyPr>
          <a:lstStyle/>
          <a:p>
            <a:pPr marL="0" indent="0">
              <a:buNone/>
            </a:pPr>
            <a:r>
              <a:rPr lang="en-NZ" sz="3200" b="1" dirty="0"/>
              <a:t>Cheaper Land </a:t>
            </a:r>
            <a:r>
              <a:rPr lang="en-NZ" sz="3200" dirty="0"/>
              <a:t>– local authorities should be encouraged and equipped to enable more zoned land availability</a:t>
            </a:r>
          </a:p>
        </p:txBody>
      </p:sp>
    </p:spTree>
    <p:extLst>
      <p:ext uri="{BB962C8B-B14F-4D97-AF65-F5344CB8AC3E}">
        <p14:creationId xmlns:p14="http://schemas.microsoft.com/office/powerpoint/2010/main" val="2470240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Focus</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DCF10D90-1651-42ED-B336-68EBC8BBB78E}"/>
              </a:ext>
            </a:extLst>
          </p:cNvPr>
          <p:cNvPicPr>
            <a:picLocks noGrp="1" noChangeAspect="1"/>
          </p:cNvPicPr>
          <p:nvPr>
            <p:ph idx="1"/>
          </p:nvPr>
        </p:nvPicPr>
        <p:blipFill>
          <a:blip r:embed="rId3"/>
          <a:stretch>
            <a:fillRect/>
          </a:stretch>
        </p:blipFill>
        <p:spPr>
          <a:xfrm>
            <a:off x="4646111" y="3429000"/>
            <a:ext cx="3181782" cy="1497663"/>
          </a:xfrm>
          <a:prstGeom prst="rect">
            <a:avLst/>
          </a:prstGeom>
        </p:spPr>
      </p:pic>
    </p:spTree>
    <p:extLst>
      <p:ext uri="{BB962C8B-B14F-4D97-AF65-F5344CB8AC3E}">
        <p14:creationId xmlns:p14="http://schemas.microsoft.com/office/powerpoint/2010/main" val="3921742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Solutions</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5FCDF7E-2E56-42E0-A8F1-C2256AA97B0C}"/>
              </a:ext>
            </a:extLst>
          </p:cNvPr>
          <p:cNvSpPr>
            <a:spLocks noGrp="1"/>
          </p:cNvSpPr>
          <p:nvPr>
            <p:ph idx="1"/>
          </p:nvPr>
        </p:nvSpPr>
        <p:spPr>
          <a:xfrm>
            <a:off x="2374084" y="2625011"/>
            <a:ext cx="8868880" cy="3124201"/>
          </a:xfrm>
        </p:spPr>
        <p:txBody>
          <a:bodyPr>
            <a:normAutofit/>
          </a:bodyPr>
          <a:lstStyle/>
          <a:p>
            <a:pPr marL="0" indent="0">
              <a:buNone/>
            </a:pPr>
            <a:r>
              <a:rPr lang="en-NZ" sz="3200" b="1" dirty="0"/>
              <a:t>Infrastructure Investment </a:t>
            </a:r>
            <a:r>
              <a:rPr lang="en-NZ" sz="3200" dirty="0"/>
              <a:t>– local authorities should be funded via Government to enable more 3 Waters infrastructure, roading and amenities</a:t>
            </a:r>
          </a:p>
        </p:txBody>
      </p:sp>
    </p:spTree>
    <p:extLst>
      <p:ext uri="{BB962C8B-B14F-4D97-AF65-F5344CB8AC3E}">
        <p14:creationId xmlns:p14="http://schemas.microsoft.com/office/powerpoint/2010/main" val="353669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Solutions</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5FCDF7E-2E56-42E0-A8F1-C2256AA97B0C}"/>
              </a:ext>
            </a:extLst>
          </p:cNvPr>
          <p:cNvSpPr>
            <a:spLocks noGrp="1"/>
          </p:cNvSpPr>
          <p:nvPr>
            <p:ph idx="1"/>
          </p:nvPr>
        </p:nvSpPr>
        <p:spPr>
          <a:xfrm>
            <a:off x="2374084" y="2625011"/>
            <a:ext cx="8868880" cy="3124201"/>
          </a:xfrm>
        </p:spPr>
        <p:txBody>
          <a:bodyPr>
            <a:normAutofit/>
          </a:bodyPr>
          <a:lstStyle/>
          <a:p>
            <a:pPr marL="0" indent="0">
              <a:buNone/>
            </a:pPr>
            <a:r>
              <a:rPr lang="en-NZ" sz="3200" b="1" dirty="0"/>
              <a:t>Cheaper Housing </a:t>
            </a:r>
            <a:r>
              <a:rPr lang="en-NZ" sz="3200" dirty="0"/>
              <a:t>– NZ needs more builders at scale, off-site manufacturing should be encouraged</a:t>
            </a:r>
          </a:p>
        </p:txBody>
      </p:sp>
    </p:spTree>
    <p:extLst>
      <p:ext uri="{BB962C8B-B14F-4D97-AF65-F5344CB8AC3E}">
        <p14:creationId xmlns:p14="http://schemas.microsoft.com/office/powerpoint/2010/main" val="864363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Solutions</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descr="A drawing of a person&#10;&#10;Description automatically generated">
            <a:extLst>
              <a:ext uri="{FF2B5EF4-FFF2-40B4-BE49-F238E27FC236}">
                <a16:creationId xmlns:a16="http://schemas.microsoft.com/office/drawing/2014/main" id="{A93CC9AC-65AB-47EA-8C18-9341283A321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29403" y="3189831"/>
            <a:ext cx="4348065" cy="1386381"/>
          </a:xfrm>
        </p:spPr>
      </p:pic>
    </p:spTree>
    <p:extLst>
      <p:ext uri="{BB962C8B-B14F-4D97-AF65-F5344CB8AC3E}">
        <p14:creationId xmlns:p14="http://schemas.microsoft.com/office/powerpoint/2010/main" val="585078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08550" y="514350"/>
            <a:ext cx="10018713" cy="1752599"/>
          </a:xfrm>
        </p:spPr>
        <p:txBody>
          <a:bodyPr/>
          <a:lstStyle/>
          <a:p>
            <a:r>
              <a:rPr lang="en-NZ" dirty="0"/>
              <a:t>Residential Sector Solutions</a:t>
            </a:r>
          </a:p>
        </p:txBody>
      </p:sp>
      <p:sp>
        <p:nvSpPr>
          <p:cNvPr id="4" name="Content Placeholder 3">
            <a:extLst>
              <a:ext uri="{FF2B5EF4-FFF2-40B4-BE49-F238E27FC236}">
                <a16:creationId xmlns:a16="http://schemas.microsoft.com/office/drawing/2014/main" id="{C0FB8179-5633-4363-AC2C-C0755DE01F54}"/>
              </a:ext>
            </a:extLst>
          </p:cNvPr>
          <p:cNvSpPr>
            <a:spLocks noGrp="1"/>
          </p:cNvSpPr>
          <p:nvPr>
            <p:ph idx="1"/>
          </p:nvPr>
        </p:nvSpPr>
        <p:spPr/>
        <p:txBody>
          <a:bodyPr/>
          <a:lstStyle/>
          <a:p>
            <a:endParaRPr lang="en-NZ"/>
          </a:p>
        </p:txBody>
      </p:sp>
      <p:pic>
        <p:nvPicPr>
          <p:cNvPr id="5" name="Picture 4" descr="A close up of a dry grass field&#10;&#10;Description automatically generated">
            <a:extLst>
              <a:ext uri="{FF2B5EF4-FFF2-40B4-BE49-F238E27FC236}">
                <a16:creationId xmlns:a16="http://schemas.microsoft.com/office/drawing/2014/main" id="{AC7DD9E4-6A71-4766-9A9D-C40942741D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106" y="1885949"/>
            <a:ext cx="5943600" cy="4457701"/>
          </a:xfrm>
          <a:prstGeom prst="rect">
            <a:avLst/>
          </a:prstGeom>
        </p:spPr>
      </p:pic>
      <p:pic>
        <p:nvPicPr>
          <p:cNvPr id="9" name="Content Placeholder 5" descr="A drawing of a person&#10;&#10;Description automatically generated">
            <a:extLst>
              <a:ext uri="{FF2B5EF4-FFF2-40B4-BE49-F238E27FC236}">
                <a16:creationId xmlns:a16="http://schemas.microsoft.com/office/drawing/2014/main" id="{4AD65812-DC26-4CBB-BCE0-72B444F41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821" y="334319"/>
            <a:ext cx="2297257" cy="732481"/>
          </a:xfrm>
          <a:prstGeom prst="rect">
            <a:avLst/>
          </a:prstGeom>
        </p:spPr>
      </p:pic>
    </p:spTree>
    <p:extLst>
      <p:ext uri="{BB962C8B-B14F-4D97-AF65-F5344CB8AC3E}">
        <p14:creationId xmlns:p14="http://schemas.microsoft.com/office/powerpoint/2010/main" val="718446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08550" y="514350"/>
            <a:ext cx="10018713" cy="1752599"/>
          </a:xfrm>
        </p:spPr>
        <p:txBody>
          <a:bodyPr/>
          <a:lstStyle/>
          <a:p>
            <a:r>
              <a:rPr lang="en-NZ" dirty="0"/>
              <a:t>Residential Sector Solutions</a:t>
            </a:r>
          </a:p>
        </p:txBody>
      </p:sp>
      <p:sp>
        <p:nvSpPr>
          <p:cNvPr id="4" name="Content Placeholder 3">
            <a:extLst>
              <a:ext uri="{FF2B5EF4-FFF2-40B4-BE49-F238E27FC236}">
                <a16:creationId xmlns:a16="http://schemas.microsoft.com/office/drawing/2014/main" id="{C0FB8179-5633-4363-AC2C-C0755DE01F54}"/>
              </a:ext>
            </a:extLst>
          </p:cNvPr>
          <p:cNvSpPr>
            <a:spLocks noGrp="1"/>
          </p:cNvSpPr>
          <p:nvPr>
            <p:ph idx="1"/>
          </p:nvPr>
        </p:nvSpPr>
        <p:spPr/>
        <p:txBody>
          <a:bodyPr/>
          <a:lstStyle/>
          <a:p>
            <a:endParaRPr lang="en-NZ"/>
          </a:p>
        </p:txBody>
      </p:sp>
      <p:pic>
        <p:nvPicPr>
          <p:cNvPr id="6" name="Content Placeholder 7">
            <a:extLst>
              <a:ext uri="{FF2B5EF4-FFF2-40B4-BE49-F238E27FC236}">
                <a16:creationId xmlns:a16="http://schemas.microsoft.com/office/drawing/2014/main" id="{2336B255-C0A6-4D3C-A9A7-01BA05DBF9E1}"/>
              </a:ext>
            </a:extLst>
          </p:cNvPr>
          <p:cNvPicPr>
            <a:picLocks noChangeAspect="1"/>
          </p:cNvPicPr>
          <p:nvPr/>
        </p:nvPicPr>
        <p:blipFill>
          <a:blip r:embed="rId2"/>
          <a:stretch>
            <a:fillRect/>
          </a:stretch>
        </p:blipFill>
        <p:spPr>
          <a:xfrm>
            <a:off x="3241947" y="1901889"/>
            <a:ext cx="6503437" cy="4872587"/>
          </a:xfrm>
          <a:prstGeom prst="rect">
            <a:avLst/>
          </a:prstGeom>
        </p:spPr>
      </p:pic>
      <p:pic>
        <p:nvPicPr>
          <p:cNvPr id="7" name="Content Placeholder 5" descr="A drawing of a person&#10;&#10;Description automatically generated">
            <a:extLst>
              <a:ext uri="{FF2B5EF4-FFF2-40B4-BE49-F238E27FC236}">
                <a16:creationId xmlns:a16="http://schemas.microsoft.com/office/drawing/2014/main" id="{7752FF37-ED6C-45B8-83B5-2F494C1D2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5384" y="236240"/>
            <a:ext cx="2140106" cy="682373"/>
          </a:xfrm>
          <a:prstGeom prst="rect">
            <a:avLst/>
          </a:prstGeom>
        </p:spPr>
      </p:pic>
    </p:spTree>
    <p:extLst>
      <p:ext uri="{BB962C8B-B14F-4D97-AF65-F5344CB8AC3E}">
        <p14:creationId xmlns:p14="http://schemas.microsoft.com/office/powerpoint/2010/main" val="2399382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554879" y="914400"/>
            <a:ext cx="2796447" cy="1752599"/>
          </a:xfrm>
        </p:spPr>
        <p:txBody>
          <a:bodyPr>
            <a:normAutofit fontScale="90000"/>
          </a:bodyPr>
          <a:lstStyle/>
          <a:p>
            <a:r>
              <a:rPr lang="en-NZ" dirty="0"/>
              <a:t>Residential Sector Solutions</a:t>
            </a:r>
          </a:p>
        </p:txBody>
      </p:sp>
      <p:sp>
        <p:nvSpPr>
          <p:cNvPr id="4" name="Content Placeholder 3">
            <a:extLst>
              <a:ext uri="{FF2B5EF4-FFF2-40B4-BE49-F238E27FC236}">
                <a16:creationId xmlns:a16="http://schemas.microsoft.com/office/drawing/2014/main" id="{C0FB8179-5633-4363-AC2C-C0755DE01F54}"/>
              </a:ext>
            </a:extLst>
          </p:cNvPr>
          <p:cNvSpPr>
            <a:spLocks noGrp="1"/>
          </p:cNvSpPr>
          <p:nvPr>
            <p:ph idx="1"/>
          </p:nvPr>
        </p:nvSpPr>
        <p:spPr/>
        <p:txBody>
          <a:bodyPr/>
          <a:lstStyle/>
          <a:p>
            <a:endParaRPr lang="en-NZ" dirty="0"/>
          </a:p>
        </p:txBody>
      </p:sp>
      <p:pic>
        <p:nvPicPr>
          <p:cNvPr id="3" name="Picture 2" descr="A close up of a map&#10;&#10;Description automatically generated">
            <a:extLst>
              <a:ext uri="{FF2B5EF4-FFF2-40B4-BE49-F238E27FC236}">
                <a16:creationId xmlns:a16="http://schemas.microsoft.com/office/drawing/2014/main" id="{55389756-A36D-4AEC-A790-F899D87333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4132" y="360614"/>
            <a:ext cx="4364460" cy="6248400"/>
          </a:xfrm>
          <a:prstGeom prst="rect">
            <a:avLst/>
          </a:prstGeom>
        </p:spPr>
      </p:pic>
      <p:pic>
        <p:nvPicPr>
          <p:cNvPr id="5" name="Content Placeholder 5" descr="A drawing of a person&#10;&#10;Description automatically generated">
            <a:extLst>
              <a:ext uri="{FF2B5EF4-FFF2-40B4-BE49-F238E27FC236}">
                <a16:creationId xmlns:a16="http://schemas.microsoft.com/office/drawing/2014/main" id="{A3BA163B-18D5-404C-8E84-78BDCEBCF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5384" y="236240"/>
            <a:ext cx="2140106" cy="682373"/>
          </a:xfrm>
          <a:prstGeom prst="rect">
            <a:avLst/>
          </a:prstGeom>
        </p:spPr>
      </p:pic>
    </p:spTree>
    <p:extLst>
      <p:ext uri="{BB962C8B-B14F-4D97-AF65-F5344CB8AC3E}">
        <p14:creationId xmlns:p14="http://schemas.microsoft.com/office/powerpoint/2010/main" val="3601941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554879" y="914400"/>
            <a:ext cx="2796447" cy="1752599"/>
          </a:xfrm>
        </p:spPr>
        <p:txBody>
          <a:bodyPr>
            <a:normAutofit fontScale="90000"/>
          </a:bodyPr>
          <a:lstStyle/>
          <a:p>
            <a:r>
              <a:rPr lang="en-NZ" dirty="0"/>
              <a:t>Residential Sector Solutions</a:t>
            </a:r>
          </a:p>
        </p:txBody>
      </p:sp>
      <p:sp>
        <p:nvSpPr>
          <p:cNvPr id="4" name="Content Placeholder 3">
            <a:extLst>
              <a:ext uri="{FF2B5EF4-FFF2-40B4-BE49-F238E27FC236}">
                <a16:creationId xmlns:a16="http://schemas.microsoft.com/office/drawing/2014/main" id="{C0FB8179-5633-4363-AC2C-C0755DE01F54}"/>
              </a:ext>
            </a:extLst>
          </p:cNvPr>
          <p:cNvSpPr>
            <a:spLocks noGrp="1"/>
          </p:cNvSpPr>
          <p:nvPr>
            <p:ph idx="1"/>
          </p:nvPr>
        </p:nvSpPr>
        <p:spPr/>
        <p:txBody>
          <a:bodyPr/>
          <a:lstStyle/>
          <a:p>
            <a:endParaRPr lang="en-NZ" dirty="0"/>
          </a:p>
        </p:txBody>
      </p:sp>
      <p:pic>
        <p:nvPicPr>
          <p:cNvPr id="7" name="Picture 6" descr="A close up of a map&#10;&#10;Description automatically generated">
            <a:extLst>
              <a:ext uri="{FF2B5EF4-FFF2-40B4-BE49-F238E27FC236}">
                <a16:creationId xmlns:a16="http://schemas.microsoft.com/office/drawing/2014/main" id="{2D8A3552-5CF2-4339-8B66-F3CAE5C8C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7045" y="315216"/>
            <a:ext cx="4570085" cy="6542784"/>
          </a:xfrm>
          <a:prstGeom prst="rect">
            <a:avLst/>
          </a:prstGeom>
        </p:spPr>
      </p:pic>
      <p:pic>
        <p:nvPicPr>
          <p:cNvPr id="3074" name="Picture 2" descr="Survey - Solution Street">
            <a:extLst>
              <a:ext uri="{FF2B5EF4-FFF2-40B4-BE49-F238E27FC236}">
                <a16:creationId xmlns:a16="http://schemas.microsoft.com/office/drawing/2014/main" id="{B153C2E2-A6BA-4672-9287-AB8339A27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494" y="2874079"/>
            <a:ext cx="2258368" cy="90334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5" descr="A drawing of a person&#10;&#10;Description automatically generated">
            <a:extLst>
              <a:ext uri="{FF2B5EF4-FFF2-40B4-BE49-F238E27FC236}">
                <a16:creationId xmlns:a16="http://schemas.microsoft.com/office/drawing/2014/main" id="{05EC4D21-6389-4B87-A8A6-260FC371E5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5384" y="236240"/>
            <a:ext cx="2140106" cy="682373"/>
          </a:xfrm>
          <a:prstGeom prst="rect">
            <a:avLst/>
          </a:prstGeom>
        </p:spPr>
      </p:pic>
    </p:spTree>
    <p:extLst>
      <p:ext uri="{BB962C8B-B14F-4D97-AF65-F5344CB8AC3E}">
        <p14:creationId xmlns:p14="http://schemas.microsoft.com/office/powerpoint/2010/main" val="849230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554879" y="914400"/>
            <a:ext cx="2796447" cy="1752599"/>
          </a:xfrm>
        </p:spPr>
        <p:txBody>
          <a:bodyPr>
            <a:normAutofit fontScale="90000"/>
          </a:bodyPr>
          <a:lstStyle/>
          <a:p>
            <a:r>
              <a:rPr lang="en-NZ" dirty="0"/>
              <a:t>Residential Sector Solutions</a:t>
            </a:r>
          </a:p>
        </p:txBody>
      </p:sp>
      <p:pic>
        <p:nvPicPr>
          <p:cNvPr id="5" name="Content Placeholder 4" descr="A truck is parked in front of a house&#10;&#10;Description automatically generated">
            <a:extLst>
              <a:ext uri="{FF2B5EF4-FFF2-40B4-BE49-F238E27FC236}">
                <a16:creationId xmlns:a16="http://schemas.microsoft.com/office/drawing/2014/main" id="{A95DDA78-8390-479E-AA4A-0370A6CB87D8}"/>
              </a:ext>
            </a:extLst>
          </p:cNvPr>
          <p:cNvPicPr>
            <a:picLocks noGrp="1" noChangeAspect="1"/>
          </p:cNvPicPr>
          <p:nvPr>
            <p:ph idx="1"/>
          </p:nvPr>
        </p:nvPicPr>
        <p:blipFill>
          <a:blip r:embed="rId2"/>
          <a:stretch>
            <a:fillRect/>
          </a:stretch>
        </p:blipFill>
        <p:spPr>
          <a:xfrm>
            <a:off x="4436633" y="1391321"/>
            <a:ext cx="6808086" cy="5106065"/>
          </a:xfrm>
        </p:spPr>
      </p:pic>
      <p:pic>
        <p:nvPicPr>
          <p:cNvPr id="4098" name="Picture 2" descr="Survey - Solution Street">
            <a:extLst>
              <a:ext uri="{FF2B5EF4-FFF2-40B4-BE49-F238E27FC236}">
                <a16:creationId xmlns:a16="http://schemas.microsoft.com/office/drawing/2014/main" id="{B28A367F-0CE5-45A0-BCA1-68721E714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138" y="2883354"/>
            <a:ext cx="2122641" cy="849056"/>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drawing of a person&#10;&#10;Description automatically generated">
            <a:extLst>
              <a:ext uri="{FF2B5EF4-FFF2-40B4-BE49-F238E27FC236}">
                <a16:creationId xmlns:a16="http://schemas.microsoft.com/office/drawing/2014/main" id="{92BA25DB-66E3-4AE0-A22D-CA42338E4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5384" y="236240"/>
            <a:ext cx="2140106" cy="682373"/>
          </a:xfrm>
          <a:prstGeom prst="rect">
            <a:avLst/>
          </a:prstGeom>
        </p:spPr>
      </p:pic>
    </p:spTree>
    <p:extLst>
      <p:ext uri="{BB962C8B-B14F-4D97-AF65-F5344CB8AC3E}">
        <p14:creationId xmlns:p14="http://schemas.microsoft.com/office/powerpoint/2010/main" val="519494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554879" y="914400"/>
            <a:ext cx="2796447" cy="1752599"/>
          </a:xfrm>
        </p:spPr>
        <p:txBody>
          <a:bodyPr>
            <a:normAutofit fontScale="90000"/>
          </a:bodyPr>
          <a:lstStyle/>
          <a:p>
            <a:r>
              <a:rPr lang="en-NZ" dirty="0"/>
              <a:t>Residential Sector Solutions</a:t>
            </a:r>
          </a:p>
        </p:txBody>
      </p:sp>
      <p:pic>
        <p:nvPicPr>
          <p:cNvPr id="7" name="Content Placeholder 6" descr="A picture containing outdoor, building, truck, parked&#10;&#10;Description automatically generated">
            <a:extLst>
              <a:ext uri="{FF2B5EF4-FFF2-40B4-BE49-F238E27FC236}">
                <a16:creationId xmlns:a16="http://schemas.microsoft.com/office/drawing/2014/main" id="{23930E9A-B0B1-46E4-8AB3-AB93560729E5}"/>
              </a:ext>
            </a:extLst>
          </p:cNvPr>
          <p:cNvPicPr>
            <a:picLocks noGrp="1" noChangeAspect="1"/>
          </p:cNvPicPr>
          <p:nvPr>
            <p:ph idx="1"/>
          </p:nvPr>
        </p:nvPicPr>
        <p:blipFill>
          <a:blip r:embed="rId2"/>
          <a:stretch>
            <a:fillRect/>
          </a:stretch>
        </p:blipFill>
        <p:spPr>
          <a:xfrm>
            <a:off x="4546910" y="1322286"/>
            <a:ext cx="7020167" cy="5265125"/>
          </a:xfrm>
        </p:spPr>
      </p:pic>
      <p:pic>
        <p:nvPicPr>
          <p:cNvPr id="2050" name="Picture 2" descr="State houses: More homes hit the million dollar mark - Times">
            <a:extLst>
              <a:ext uri="{FF2B5EF4-FFF2-40B4-BE49-F238E27FC236}">
                <a16:creationId xmlns:a16="http://schemas.microsoft.com/office/drawing/2014/main" id="{F70150C3-5706-4315-9B55-3C339BB75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792" y="2794511"/>
            <a:ext cx="2223946" cy="74899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5" descr="A drawing of a person&#10;&#10;Description automatically generated">
            <a:extLst>
              <a:ext uri="{FF2B5EF4-FFF2-40B4-BE49-F238E27FC236}">
                <a16:creationId xmlns:a16="http://schemas.microsoft.com/office/drawing/2014/main" id="{02894827-414F-4636-A283-5279CF137C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5384" y="236240"/>
            <a:ext cx="2140106" cy="682373"/>
          </a:xfrm>
          <a:prstGeom prst="rect">
            <a:avLst/>
          </a:prstGeom>
        </p:spPr>
      </p:pic>
    </p:spTree>
    <p:extLst>
      <p:ext uri="{BB962C8B-B14F-4D97-AF65-F5344CB8AC3E}">
        <p14:creationId xmlns:p14="http://schemas.microsoft.com/office/powerpoint/2010/main" val="2595084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554879" y="914400"/>
            <a:ext cx="2796447" cy="1752599"/>
          </a:xfrm>
        </p:spPr>
        <p:txBody>
          <a:bodyPr>
            <a:normAutofit fontScale="90000"/>
          </a:bodyPr>
          <a:lstStyle/>
          <a:p>
            <a:r>
              <a:rPr lang="en-NZ" dirty="0"/>
              <a:t>Residential Sector Solutions</a:t>
            </a:r>
          </a:p>
        </p:txBody>
      </p:sp>
      <p:pic>
        <p:nvPicPr>
          <p:cNvPr id="6" name="Content Placeholder 5" descr="A picture containing outdoor, grass, building, train&#10;&#10;Description automatically generated">
            <a:extLst>
              <a:ext uri="{FF2B5EF4-FFF2-40B4-BE49-F238E27FC236}">
                <a16:creationId xmlns:a16="http://schemas.microsoft.com/office/drawing/2014/main" id="{ED92B9D6-14E4-4B5B-8B47-63DD48CAF3F2}"/>
              </a:ext>
            </a:extLst>
          </p:cNvPr>
          <p:cNvPicPr>
            <a:picLocks noGrp="1" noChangeAspect="1"/>
          </p:cNvPicPr>
          <p:nvPr>
            <p:ph idx="1"/>
          </p:nvPr>
        </p:nvPicPr>
        <p:blipFill>
          <a:blip r:embed="rId2"/>
          <a:stretch>
            <a:fillRect/>
          </a:stretch>
        </p:blipFill>
        <p:spPr>
          <a:xfrm>
            <a:off x="4559350" y="1359608"/>
            <a:ext cx="7007727" cy="5255795"/>
          </a:xfrm>
        </p:spPr>
      </p:pic>
      <p:pic>
        <p:nvPicPr>
          <p:cNvPr id="8" name="Content Placeholder 5" descr="A drawing of a person&#10;&#10;Description automatically generated">
            <a:extLst>
              <a:ext uri="{FF2B5EF4-FFF2-40B4-BE49-F238E27FC236}">
                <a16:creationId xmlns:a16="http://schemas.microsoft.com/office/drawing/2014/main" id="{9CCD4DEA-87A4-4A41-9B18-9D78B1AD0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5384" y="236240"/>
            <a:ext cx="2140106" cy="682373"/>
          </a:xfrm>
          <a:prstGeom prst="rect">
            <a:avLst/>
          </a:prstGeom>
        </p:spPr>
      </p:pic>
    </p:spTree>
    <p:extLst>
      <p:ext uri="{BB962C8B-B14F-4D97-AF65-F5344CB8AC3E}">
        <p14:creationId xmlns:p14="http://schemas.microsoft.com/office/powerpoint/2010/main" val="354950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Problem</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771C589-7C15-4AA2-A135-B25FF94A0C2D}"/>
              </a:ext>
            </a:extLst>
          </p:cNvPr>
          <p:cNvSpPr>
            <a:spLocks noGrp="1"/>
          </p:cNvSpPr>
          <p:nvPr>
            <p:ph idx="1"/>
          </p:nvPr>
        </p:nvSpPr>
        <p:spPr/>
        <p:txBody>
          <a:bodyPr/>
          <a:lstStyle/>
          <a:p>
            <a:pPr marL="0" indent="0" algn="ctr" fontAlgn="base">
              <a:buNone/>
            </a:pPr>
            <a:r>
              <a:rPr lang="en-US" sz="2800" b="1" i="0" dirty="0">
                <a:solidFill>
                  <a:srgbClr val="313132"/>
                </a:solidFill>
                <a:effectLst/>
                <a:latin typeface="knowledge-medium"/>
              </a:rPr>
              <a:t>IN CARS AS CHEAP HOUSES SCARCE</a:t>
            </a:r>
          </a:p>
          <a:p>
            <a:pPr marL="0" indent="0" algn="ctr" fontAlgn="base">
              <a:buNone/>
            </a:pPr>
            <a:endParaRPr lang="en-US" b="1" i="0" dirty="0">
              <a:solidFill>
                <a:srgbClr val="313132"/>
              </a:solidFill>
              <a:effectLst/>
              <a:latin typeface="knowledge-medium"/>
            </a:endParaRPr>
          </a:p>
          <a:p>
            <a:pPr marL="0" indent="0" algn="ctr" fontAlgn="base">
              <a:buNone/>
            </a:pPr>
            <a:r>
              <a:rPr lang="en-US" b="0" i="0" dirty="0">
                <a:solidFill>
                  <a:srgbClr val="313132"/>
                </a:solidFill>
                <a:effectLst/>
                <a:latin typeface="freight-book"/>
              </a:rPr>
              <a:t>New Zealand has a shortage of over 100,000 homes, industry experts say, but from June 2018 through to July 2020 the government has built or helped build only around 6,000 homes with another 4,000 under construction.</a:t>
            </a:r>
          </a:p>
          <a:p>
            <a:endParaRPr lang="en-NZ" dirty="0"/>
          </a:p>
        </p:txBody>
      </p:sp>
    </p:spTree>
    <p:extLst>
      <p:ext uri="{BB962C8B-B14F-4D97-AF65-F5344CB8AC3E}">
        <p14:creationId xmlns:p14="http://schemas.microsoft.com/office/powerpoint/2010/main" val="3091316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372341" y="2162041"/>
            <a:ext cx="10018713" cy="1752599"/>
          </a:xfrm>
        </p:spPr>
        <p:txBody>
          <a:bodyPr>
            <a:normAutofit fontScale="90000"/>
          </a:bodyPr>
          <a:lstStyle/>
          <a:p>
            <a:r>
              <a:rPr lang="en-NZ" dirty="0"/>
              <a:t>Residential Sector Solutions</a:t>
            </a:r>
            <a:br>
              <a:rPr lang="en-NZ" dirty="0"/>
            </a:br>
            <a:br>
              <a:rPr lang="en-NZ" dirty="0"/>
            </a:br>
            <a:r>
              <a:rPr lang="en-NZ" sz="3600" i="1" dirty="0"/>
              <a:t>Watch this Space…..</a:t>
            </a:r>
            <a:br>
              <a:rPr lang="en-NZ" dirty="0"/>
            </a:br>
            <a:br>
              <a:rPr lang="en-NZ" dirty="0"/>
            </a:br>
            <a:endParaRPr lang="en-NZ" sz="3100" i="1" dirty="0"/>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descr="A drawing of a person&#10;&#10;Description automatically generated">
            <a:extLst>
              <a:ext uri="{FF2B5EF4-FFF2-40B4-BE49-F238E27FC236}">
                <a16:creationId xmlns:a16="http://schemas.microsoft.com/office/drawing/2014/main" id="{A93CC9AC-65AB-47EA-8C18-9341283A321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58344" y="4866366"/>
            <a:ext cx="3846708" cy="1226523"/>
          </a:xfrm>
        </p:spPr>
      </p:pic>
    </p:spTree>
    <p:extLst>
      <p:ext uri="{BB962C8B-B14F-4D97-AF65-F5344CB8AC3E}">
        <p14:creationId xmlns:p14="http://schemas.microsoft.com/office/powerpoint/2010/main" val="2632513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372343" y="1508898"/>
            <a:ext cx="10018713" cy="1752599"/>
          </a:xfrm>
        </p:spPr>
        <p:txBody>
          <a:bodyPr>
            <a:normAutofit fontScale="90000"/>
          </a:bodyPr>
          <a:lstStyle/>
          <a:p>
            <a:r>
              <a:rPr lang="en-NZ" dirty="0"/>
              <a:t>Thank You</a:t>
            </a:r>
            <a:br>
              <a:rPr lang="en-NZ" dirty="0"/>
            </a:br>
            <a:br>
              <a:rPr lang="en-NZ" dirty="0"/>
            </a:br>
            <a:endParaRPr lang="en-NZ" sz="3100" i="1" dirty="0"/>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descr="A drawing of a person&#10;&#10;Description automatically generated">
            <a:extLst>
              <a:ext uri="{FF2B5EF4-FFF2-40B4-BE49-F238E27FC236}">
                <a16:creationId xmlns:a16="http://schemas.microsoft.com/office/drawing/2014/main" id="{A93CC9AC-65AB-47EA-8C18-9341283A321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58344" y="4866366"/>
            <a:ext cx="3846708" cy="1226523"/>
          </a:xfrm>
        </p:spPr>
      </p:pic>
      <p:pic>
        <p:nvPicPr>
          <p:cNvPr id="5122" name="Picture 2" descr="Te Awa Lakes (@TeAwaLakes) | Twitter">
            <a:extLst>
              <a:ext uri="{FF2B5EF4-FFF2-40B4-BE49-F238E27FC236}">
                <a16:creationId xmlns:a16="http://schemas.microsoft.com/office/drawing/2014/main" id="{01364E3A-4EA2-4602-ADD0-80A38F66C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463" y="2496269"/>
            <a:ext cx="2200469" cy="220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927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Problem</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D4935F5-7449-4BF0-8C1B-AEBDF63F1CE8}"/>
              </a:ext>
            </a:extLst>
          </p:cNvPr>
          <p:cNvSpPr>
            <a:spLocks noGrp="1"/>
          </p:cNvSpPr>
          <p:nvPr>
            <p:ph idx="1"/>
          </p:nvPr>
        </p:nvSpPr>
        <p:spPr/>
        <p:txBody>
          <a:bodyPr/>
          <a:lstStyle/>
          <a:p>
            <a:pPr marL="0" indent="0" algn="l" fontAlgn="base">
              <a:buNone/>
            </a:pPr>
            <a:r>
              <a:rPr lang="en-US" b="0" i="0" dirty="0">
                <a:solidFill>
                  <a:srgbClr val="313132"/>
                </a:solidFill>
                <a:effectLst/>
                <a:latin typeface="freight-book"/>
              </a:rPr>
              <a:t>The problem, according to these experts, is that it </a:t>
            </a:r>
            <a:r>
              <a:rPr lang="en-US" b="1" i="0" dirty="0">
                <a:solidFill>
                  <a:srgbClr val="313132"/>
                </a:solidFill>
                <a:effectLst/>
                <a:latin typeface="freight-book"/>
              </a:rPr>
              <a:t>costs too much and takes too long to build a house in New Zealand.</a:t>
            </a:r>
          </a:p>
          <a:p>
            <a:pPr marL="0" indent="0" algn="l" fontAlgn="base">
              <a:buNone/>
            </a:pPr>
            <a:endParaRPr lang="en-US" b="0" i="0" dirty="0">
              <a:solidFill>
                <a:srgbClr val="313132"/>
              </a:solidFill>
              <a:effectLst/>
              <a:latin typeface="freight-book"/>
            </a:endParaRPr>
          </a:p>
          <a:p>
            <a:pPr marL="0" indent="0" algn="l" fontAlgn="base">
              <a:buNone/>
            </a:pPr>
            <a:r>
              <a:rPr lang="en-US" b="0" i="0" dirty="0">
                <a:solidFill>
                  <a:srgbClr val="313132"/>
                </a:solidFill>
                <a:effectLst/>
                <a:latin typeface="freight-book"/>
              </a:rPr>
              <a:t>Successive governments have failed to ease the red tape around land approval, making land artificially scarce. For private developers the costs and consent process are significant hurdles, making properties unaffordable.</a:t>
            </a:r>
          </a:p>
          <a:p>
            <a:endParaRPr lang="en-NZ" dirty="0"/>
          </a:p>
        </p:txBody>
      </p:sp>
    </p:spTree>
    <p:extLst>
      <p:ext uri="{BB962C8B-B14F-4D97-AF65-F5344CB8AC3E}">
        <p14:creationId xmlns:p14="http://schemas.microsoft.com/office/powerpoint/2010/main" val="2559663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Problem</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D4935F5-7449-4BF0-8C1B-AEBDF63F1CE8}"/>
              </a:ext>
            </a:extLst>
          </p:cNvPr>
          <p:cNvSpPr>
            <a:spLocks noGrp="1"/>
          </p:cNvSpPr>
          <p:nvPr>
            <p:ph idx="1"/>
          </p:nvPr>
        </p:nvSpPr>
        <p:spPr>
          <a:xfrm>
            <a:off x="1474980" y="2960614"/>
            <a:ext cx="10018713" cy="3124201"/>
          </a:xfrm>
        </p:spPr>
        <p:txBody>
          <a:bodyPr/>
          <a:lstStyle/>
          <a:p>
            <a:pPr marL="0" indent="0" algn="l" fontAlgn="base">
              <a:buNone/>
            </a:pPr>
            <a:r>
              <a:rPr lang="en-US" b="0" i="0" dirty="0">
                <a:solidFill>
                  <a:srgbClr val="313132"/>
                </a:solidFill>
                <a:effectLst/>
                <a:latin typeface="freight-book"/>
              </a:rPr>
              <a:t>The coronavirus has worsened conditions, as fewer new houses are being built even as more kiwis return home, while </a:t>
            </a:r>
            <a:r>
              <a:rPr lang="en-US" b="1" i="0" dirty="0">
                <a:solidFill>
                  <a:srgbClr val="313132"/>
                </a:solidFill>
                <a:effectLst/>
                <a:latin typeface="freight-book"/>
              </a:rPr>
              <a:t>historically low mortgage rates have supercharged demand.</a:t>
            </a:r>
          </a:p>
          <a:p>
            <a:pPr marL="0" indent="0" algn="l" fontAlgn="base">
              <a:buNone/>
            </a:pPr>
            <a:endParaRPr lang="en-US" b="0" i="0" dirty="0">
              <a:solidFill>
                <a:srgbClr val="313132"/>
              </a:solidFill>
              <a:effectLst/>
              <a:latin typeface="freight-book"/>
            </a:endParaRPr>
          </a:p>
          <a:p>
            <a:pPr marL="0" indent="0" algn="l" fontAlgn="base">
              <a:buNone/>
            </a:pPr>
            <a:r>
              <a:rPr lang="en-US" b="0" i="0" dirty="0">
                <a:solidFill>
                  <a:srgbClr val="313132"/>
                </a:solidFill>
                <a:effectLst/>
                <a:latin typeface="freight-book"/>
              </a:rPr>
              <a:t>The housing pressures are most keenly felt by those already on the margins, with tens of thousands living in over-crowded homes, in emergency shelters, in cars and on the streets.</a:t>
            </a:r>
          </a:p>
          <a:p>
            <a:endParaRPr lang="en-NZ" dirty="0"/>
          </a:p>
        </p:txBody>
      </p:sp>
    </p:spTree>
    <p:extLst>
      <p:ext uri="{BB962C8B-B14F-4D97-AF65-F5344CB8AC3E}">
        <p14:creationId xmlns:p14="http://schemas.microsoft.com/office/powerpoint/2010/main" val="4018851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Problem</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FEAFED86-7591-4535-925C-6A7D6B70C540}"/>
              </a:ext>
            </a:extLst>
          </p:cNvPr>
          <p:cNvSpPr>
            <a:spLocks noGrp="1"/>
          </p:cNvSpPr>
          <p:nvPr>
            <p:ph idx="1"/>
          </p:nvPr>
        </p:nvSpPr>
        <p:spPr/>
        <p:txBody>
          <a:bodyPr>
            <a:normAutofit fontScale="92500"/>
          </a:bodyPr>
          <a:lstStyle/>
          <a:p>
            <a:pPr marL="0" indent="0" algn="l">
              <a:buNone/>
            </a:pPr>
            <a:r>
              <a:rPr lang="en-US" b="0" i="0" dirty="0">
                <a:solidFill>
                  <a:srgbClr val="333333"/>
                </a:solidFill>
                <a:effectLst/>
                <a:latin typeface="Avenir"/>
              </a:rPr>
              <a:t>All of the economic stimulus that has been provided this year, much of it "either directed at, or found its way into, the housing market"  has "simply exacerbated" the position of excess demand and the tightness of the market that is now evident…</a:t>
            </a:r>
          </a:p>
          <a:p>
            <a:pPr marL="0" indent="0" algn="l">
              <a:buNone/>
            </a:pPr>
            <a:r>
              <a:rPr lang="en-US" b="0" i="0" dirty="0">
                <a:solidFill>
                  <a:srgbClr val="333333"/>
                </a:solidFill>
                <a:effectLst/>
                <a:latin typeface="Avenir"/>
              </a:rPr>
              <a:t>"In short, there’s </a:t>
            </a:r>
            <a:r>
              <a:rPr lang="en-US" b="1" i="0" dirty="0">
                <a:solidFill>
                  <a:srgbClr val="333333"/>
                </a:solidFill>
                <a:effectLst/>
                <a:latin typeface="Avenir"/>
              </a:rPr>
              <a:t>a scramble for houses</a:t>
            </a:r>
            <a:r>
              <a:rPr lang="en-US" b="0" i="0" dirty="0">
                <a:solidFill>
                  <a:srgbClr val="333333"/>
                </a:solidFill>
                <a:effectLst/>
                <a:latin typeface="Avenir"/>
              </a:rPr>
              <a:t>."</a:t>
            </a:r>
          </a:p>
          <a:p>
            <a:pPr marL="0" indent="0" algn="l">
              <a:buNone/>
            </a:pPr>
            <a:r>
              <a:rPr lang="en-US" b="0" i="0" dirty="0">
                <a:solidFill>
                  <a:srgbClr val="333333"/>
                </a:solidFill>
                <a:effectLst/>
                <a:latin typeface="Avenir"/>
              </a:rPr>
              <a:t>ASB economists have "materially upgraded" their house price forecasts.</a:t>
            </a:r>
          </a:p>
          <a:p>
            <a:pPr marL="0" indent="0" algn="l">
              <a:buNone/>
            </a:pPr>
            <a:r>
              <a:rPr lang="en-US" b="0" i="0" dirty="0">
                <a:solidFill>
                  <a:srgbClr val="333333"/>
                </a:solidFill>
                <a:effectLst/>
                <a:latin typeface="Avenir"/>
              </a:rPr>
              <a:t>They now expect annual house price inflation of 9% by year end, and "have </a:t>
            </a:r>
            <a:r>
              <a:rPr lang="en-US" b="1" i="0" dirty="0">
                <a:solidFill>
                  <a:srgbClr val="333333"/>
                </a:solidFill>
                <a:effectLst/>
                <a:latin typeface="Avenir"/>
              </a:rPr>
              <a:t>flipped the small negative we had in for June 2021" to an 11% positive annual increase.</a:t>
            </a:r>
          </a:p>
          <a:p>
            <a:endParaRPr lang="en-NZ" dirty="0"/>
          </a:p>
        </p:txBody>
      </p:sp>
    </p:spTree>
    <p:extLst>
      <p:ext uri="{BB962C8B-B14F-4D97-AF65-F5344CB8AC3E}">
        <p14:creationId xmlns:p14="http://schemas.microsoft.com/office/powerpoint/2010/main" val="3047930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Problem</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44647A45-680E-444A-82DB-35DF7BFC1C90}"/>
              </a:ext>
            </a:extLst>
          </p:cNvPr>
          <p:cNvSpPr>
            <a:spLocks noGrp="1"/>
          </p:cNvSpPr>
          <p:nvPr>
            <p:ph idx="1"/>
          </p:nvPr>
        </p:nvSpPr>
        <p:spPr/>
        <p:txBody>
          <a:bodyPr/>
          <a:lstStyle/>
          <a:p>
            <a:r>
              <a:rPr lang="en-NZ" dirty="0"/>
              <a:t>Median US House Price		US$226,800 (Zillow)</a:t>
            </a:r>
          </a:p>
          <a:p>
            <a:r>
              <a:rPr lang="en-NZ" dirty="0"/>
              <a:t>Median NZ House Price		NZ$685,000 (REINZ)</a:t>
            </a:r>
          </a:p>
        </p:txBody>
      </p:sp>
    </p:spTree>
    <p:extLst>
      <p:ext uri="{BB962C8B-B14F-4D97-AF65-F5344CB8AC3E}">
        <p14:creationId xmlns:p14="http://schemas.microsoft.com/office/powerpoint/2010/main" val="560059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Problem</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44647A45-680E-444A-82DB-35DF7BFC1C90}"/>
              </a:ext>
            </a:extLst>
          </p:cNvPr>
          <p:cNvSpPr>
            <a:spLocks noGrp="1"/>
          </p:cNvSpPr>
          <p:nvPr>
            <p:ph idx="1"/>
          </p:nvPr>
        </p:nvSpPr>
        <p:spPr>
          <a:xfrm>
            <a:off x="1484310" y="2666999"/>
            <a:ext cx="10444835" cy="3124201"/>
          </a:xfrm>
        </p:spPr>
        <p:txBody>
          <a:bodyPr/>
          <a:lstStyle/>
          <a:p>
            <a:r>
              <a:rPr lang="en-NZ" dirty="0"/>
              <a:t>Median US House Price		US$226,800 (Zillow) – </a:t>
            </a:r>
            <a:r>
              <a:rPr lang="en-NZ" b="1" dirty="0"/>
              <a:t>3.3 x Household Income</a:t>
            </a:r>
          </a:p>
          <a:p>
            <a:r>
              <a:rPr lang="en-NZ" dirty="0"/>
              <a:t>Median NZ House Price		NZ$685,000 (REINZ) – </a:t>
            </a:r>
            <a:r>
              <a:rPr lang="en-NZ" b="1" dirty="0"/>
              <a:t>6.7x Household Income</a:t>
            </a:r>
          </a:p>
        </p:txBody>
      </p:sp>
    </p:spTree>
    <p:extLst>
      <p:ext uri="{BB962C8B-B14F-4D97-AF65-F5344CB8AC3E}">
        <p14:creationId xmlns:p14="http://schemas.microsoft.com/office/powerpoint/2010/main" val="262026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8DC9-E1B9-42AF-9C94-DC310DD4177B}"/>
              </a:ext>
            </a:extLst>
          </p:cNvPr>
          <p:cNvSpPr>
            <a:spLocks noGrp="1"/>
          </p:cNvSpPr>
          <p:nvPr>
            <p:ph type="title"/>
          </p:nvPr>
        </p:nvSpPr>
        <p:spPr>
          <a:xfrm>
            <a:off x="1474980" y="1108788"/>
            <a:ext cx="10018713" cy="1752599"/>
          </a:xfrm>
        </p:spPr>
        <p:txBody>
          <a:bodyPr/>
          <a:lstStyle/>
          <a:p>
            <a:r>
              <a:rPr lang="en-NZ" dirty="0"/>
              <a:t>Residential Sector Solutions</a:t>
            </a:r>
          </a:p>
        </p:txBody>
      </p:sp>
      <p:pic>
        <p:nvPicPr>
          <p:cNvPr id="1026" name="Picture 2" descr="Perry-Group-Limited | PEP Worldwide">
            <a:extLst>
              <a:ext uri="{FF2B5EF4-FFF2-40B4-BE49-F238E27FC236}">
                <a16:creationId xmlns:a16="http://schemas.microsoft.com/office/drawing/2014/main" id="{299CBF83-38CB-4B78-9B30-B88624302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8300" y="360614"/>
            <a:ext cx="1718777" cy="74817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CA5B1AD1-31D5-49A2-AC37-F743E76C6F58}"/>
              </a:ext>
            </a:extLst>
          </p:cNvPr>
          <p:cNvSpPr>
            <a:spLocks noGrp="1"/>
          </p:cNvSpPr>
          <p:nvPr>
            <p:ph idx="1"/>
          </p:nvPr>
        </p:nvSpPr>
        <p:spPr/>
        <p:txBody>
          <a:bodyPr>
            <a:normAutofit/>
          </a:bodyPr>
          <a:lstStyle/>
          <a:p>
            <a:pPr marL="0" indent="0" algn="ctr">
              <a:buNone/>
            </a:pPr>
            <a:r>
              <a:rPr lang="en-NZ" sz="4000" dirty="0"/>
              <a:t>How can NZ half the cost of Housing?</a:t>
            </a:r>
          </a:p>
        </p:txBody>
      </p:sp>
    </p:spTree>
    <p:extLst>
      <p:ext uri="{BB962C8B-B14F-4D97-AF65-F5344CB8AC3E}">
        <p14:creationId xmlns:p14="http://schemas.microsoft.com/office/powerpoint/2010/main" val="1412795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otalTime>10</TotalTime>
  <Words>482</Words>
  <Application>Microsoft Office PowerPoint</Application>
  <PresentationFormat>Widescreen</PresentationFormat>
  <Paragraphs>48</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Avenir</vt:lpstr>
      <vt:lpstr>Corbel</vt:lpstr>
      <vt:lpstr>freight-book</vt:lpstr>
      <vt:lpstr>knowledge-medium</vt:lpstr>
      <vt:lpstr>Parallax</vt:lpstr>
      <vt:lpstr>PowerPoint Presentation</vt:lpstr>
      <vt:lpstr>Residential Sector Focus</vt:lpstr>
      <vt:lpstr>Residential Sector Problem</vt:lpstr>
      <vt:lpstr>Residential Sector Problem</vt:lpstr>
      <vt:lpstr>Residential Sector Problem</vt:lpstr>
      <vt:lpstr>Residential Sector Problem</vt:lpstr>
      <vt:lpstr>Residential Sector Problem</vt:lpstr>
      <vt:lpstr>Residential Sector Problem</vt:lpstr>
      <vt:lpstr>Residential Sector Solutions</vt:lpstr>
      <vt:lpstr>Residential Sector Solutions</vt:lpstr>
      <vt:lpstr>Residential Sector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Residential Sector Solutions</vt:lpstr>
      <vt:lpstr>Residential Sector Solutions</vt:lpstr>
      <vt:lpstr>Residential Sector Solutions</vt:lpstr>
      <vt:lpstr>Residential Sector Solutions</vt:lpstr>
      <vt:lpstr>Residential Sector Solutions</vt:lpstr>
      <vt:lpstr>Residential Sector Solutions</vt:lpstr>
      <vt:lpstr>Residential Sector Solutions</vt:lpstr>
      <vt:lpstr>Residential Sector Solutions</vt:lpstr>
      <vt:lpstr>Residential Sector Solutions</vt:lpstr>
      <vt:lpstr>Residential Sector Solutions</vt:lpstr>
      <vt:lpstr>Residential Sector Solutions</vt:lpstr>
      <vt:lpstr>Residential Sector Solutions  Watch this Space…..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Perry</dc:creator>
  <cp:lastModifiedBy>Simon Perry</cp:lastModifiedBy>
  <cp:revision>1</cp:revision>
  <dcterms:created xsi:type="dcterms:W3CDTF">2020-10-26T09:02:46Z</dcterms:created>
  <dcterms:modified xsi:type="dcterms:W3CDTF">2020-10-26T09:13:06Z</dcterms:modified>
</cp:coreProperties>
</file>